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16"/>
  </p:notesMasterIdLst>
  <p:sldIdLst>
    <p:sldId id="256" r:id="rId6"/>
    <p:sldId id="326" r:id="rId7"/>
    <p:sldId id="333" r:id="rId8"/>
    <p:sldId id="328" r:id="rId9"/>
    <p:sldId id="329" r:id="rId10"/>
    <p:sldId id="330" r:id="rId11"/>
    <p:sldId id="335" r:id="rId12"/>
    <p:sldId id="336" r:id="rId13"/>
    <p:sldId id="337" r:id="rId14"/>
    <p:sldId id="325" r:id="rId15"/>
  </p:sldIdLst>
  <p:sldSz cx="9144000" cy="6858000" type="screen4x3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97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7" pos="2789" userDrawn="1">
          <p15:clr>
            <a:srgbClr val="A4A3A4"/>
          </p15:clr>
        </p15:guide>
        <p15:guide id="8" pos="2971" userDrawn="1">
          <p15:clr>
            <a:srgbClr val="A4A3A4"/>
          </p15:clr>
        </p15:guide>
        <p15:guide id="9" orient="horz" pos="890" userDrawn="1">
          <p15:clr>
            <a:srgbClr val="A4A3A4"/>
          </p15:clr>
        </p15:guide>
        <p15:guide id="16" orient="horz" pos="2432" userDrawn="1">
          <p15:clr>
            <a:srgbClr val="A4A3A4"/>
          </p15:clr>
        </p15:guide>
        <p15:guide id="17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1C"/>
    <a:srgbClr val="B4E33D"/>
    <a:srgbClr val="FFECAF"/>
    <a:srgbClr val="FFE38B"/>
    <a:srgbClr val="FFDC6D"/>
    <a:srgbClr val="C4E59F"/>
    <a:srgbClr val="FF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64" y="108"/>
      </p:cViewPr>
      <p:guideLst>
        <p:guide orient="horz" pos="3974"/>
        <p:guide pos="2880"/>
        <p:guide pos="5602"/>
        <p:guide pos="158"/>
        <p:guide pos="2789"/>
        <p:guide pos="2971"/>
        <p:guide orient="horz" pos="890"/>
        <p:guide orient="horz" pos="2432"/>
        <p:guide orient="horz" pos="9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F8D14-656F-4CF8-9352-BB8C8DB2BBCF}" type="datetimeFigureOut">
              <a:rPr lang="de-AT" smtClean="0"/>
              <a:t>04.10.2017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77B7-32A3-48B0-8F20-D26820408A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77B7-32A3-48B0-8F20-D26820408A1F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326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77B7-32A3-48B0-8F20-D26820408A1F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179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77B7-32A3-48B0-8F20-D26820408A1F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35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E77B7-32A3-48B0-8F20-D26820408A1F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349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1975" y="3929680"/>
            <a:ext cx="7934461" cy="1263516"/>
          </a:xfrm>
        </p:spPr>
        <p:txBody>
          <a:bodyPr lIns="0" rIns="0" anchor="b"/>
          <a:lstStyle>
            <a:lvl1pPr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61975" y="5204792"/>
            <a:ext cx="7934461" cy="81649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400" b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250825" y="3897313"/>
            <a:ext cx="8642350" cy="2123974"/>
          </a:xfrm>
          <a:prstGeom prst="rect">
            <a:avLst/>
          </a:prstGeom>
          <a:ln>
            <a:solidFill>
              <a:srgbClr val="10B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7" y="1037496"/>
            <a:ext cx="3579115" cy="864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15" y="1037496"/>
            <a:ext cx="1741833" cy="18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735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66626"/>
            <a:ext cx="7596000" cy="11430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429352"/>
            <a:ext cx="8642350" cy="487937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20" y="6464362"/>
            <a:ext cx="5040000" cy="360000"/>
          </a:xfrm>
        </p:spPr>
        <p:txBody>
          <a:bodyPr/>
          <a:lstStyle>
            <a:lvl1pPr>
              <a:defRPr lang="de-AT" sz="11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© 2017. myAbility. Alle Rechte vorbehalten.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80000" y="6464362"/>
            <a:ext cx="720000" cy="360000"/>
          </a:xfrm>
        </p:spPr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EDF4927-1DD5-47E8-B77E-EE372ACDC33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71982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429252"/>
            <a:ext cx="4176713" cy="4879474"/>
          </a:xfrm>
        </p:spPr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462" y="1429252"/>
            <a:ext cx="4176713" cy="4879473"/>
          </a:xfrm>
        </p:spPr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AT" sz="11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© 2017. myAbility. Alle Rechte vorbehalten.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EDF4927-1DD5-47E8-B77E-EE372ACDC33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948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0825" y="1429035"/>
            <a:ext cx="4176713" cy="639762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0825" y="2068797"/>
            <a:ext cx="4176713" cy="4239928"/>
          </a:xfrm>
        </p:spPr>
        <p:txBody>
          <a:bodyPr>
            <a:normAutofit/>
          </a:bodyPr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6463" y="1429035"/>
            <a:ext cx="4176712" cy="639762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6463" y="2068797"/>
            <a:ext cx="4176712" cy="4239928"/>
          </a:xfrm>
        </p:spPr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AT" sz="11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© 2017. myAbility. Alle Rechte vorbehalten.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EDF4927-1DD5-47E8-B77E-EE372ACDC33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477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AT" sz="11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© 2017. myAbility. Alle Rechte vorbehalten.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EDF4927-1DD5-47E8-B77E-EE372ACDC33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528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_Grü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692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139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0825" y="166626"/>
            <a:ext cx="75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0825" y="1429352"/>
            <a:ext cx="8642350" cy="48793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0824" y="6465600"/>
            <a:ext cx="50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AT" sz="11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AT"/>
              <a:t>© 2016. DisAbility Performance. Alle Rechte vorbehalten.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0000" y="64656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EDF4927-1DD5-47E8-B77E-EE372ACDC335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31" y="188640"/>
            <a:ext cx="957337" cy="10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304764"/>
            <a:ext cx="9144000" cy="0"/>
          </a:xfrm>
          <a:prstGeom prst="line">
            <a:avLst/>
          </a:prstGeom>
          <a:ln>
            <a:solidFill>
              <a:srgbClr val="10B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0" y="152636"/>
            <a:ext cx="9144000" cy="0"/>
          </a:xfrm>
          <a:prstGeom prst="line">
            <a:avLst/>
          </a:prstGeom>
          <a:ln>
            <a:solidFill>
              <a:srgbClr val="10B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-36512" y="6453336"/>
            <a:ext cx="91805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3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2" r:id="rId2"/>
    <p:sldLayoutId id="2147483664" r:id="rId3"/>
    <p:sldLayoutId id="2147483665" r:id="rId4"/>
    <p:sldLayoutId id="2147483666" r:id="rId5"/>
    <p:sldLayoutId id="2147483676" r:id="rId6"/>
    <p:sldLayoutId id="2147483677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49263" indent="-2730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25475" indent="-1762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898525" indent="-2730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074738" indent="-176213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DisAbility Recruiting und digitale Revolution</a:t>
            </a:r>
            <a:endParaRPr lang="de-AT" dirty="0"/>
          </a:p>
        </p:txBody>
      </p:sp>
      <p:sp>
        <p:nvSpPr>
          <p:cNvPr id="29" name="Subtitle 2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Gregor Demblin, </a:t>
            </a:r>
            <a:r>
              <a:rPr lang="de-AT" dirty="0" err="1"/>
              <a:t>Founder</a:t>
            </a:r>
            <a:r>
              <a:rPr lang="de-AT" dirty="0"/>
              <a:t> myAbility</a:t>
            </a: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6A9DA8A0-B903-4658-85EB-DE139B94436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t="22090" r="20627" b="31092"/>
          <a:stretch/>
        </p:blipFill>
        <p:spPr>
          <a:xfrm>
            <a:off x="561975" y="2306754"/>
            <a:ext cx="3302494" cy="1217679"/>
          </a:xfrm>
        </p:spPr>
      </p:pic>
    </p:spTree>
    <p:extLst>
      <p:ext uri="{BB962C8B-B14F-4D97-AF65-F5344CB8AC3E}">
        <p14:creationId xmlns:p14="http://schemas.microsoft.com/office/powerpoint/2010/main" val="929734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137650" cy="11430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Unsere Vision: Gemeinsam mit der Wirtschaft schaffen wir eine chancengerechte und barrierefreie Gesellschaft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5918" y="6084227"/>
            <a:ext cx="914400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>
                <a:solidFill>
                  <a:schemeClr val="bg1"/>
                </a:solidFill>
              </a:rPr>
              <a:t>Werden Sie Teil unserer Vision!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62413"/>
            <a:ext cx="2512661" cy="1175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00000"/>
            <a:ext cx="660600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3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26B89-344D-40D4-8FAC-F2F53703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Entstehung einer wirtschaftlichen Vision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F19511-4AAB-42E1-AF7C-E72C6A95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3" y="5477522"/>
            <a:ext cx="8564701" cy="83120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altLang="de-DE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15 % der Bevölkerung haben eine Behinderung</a:t>
            </a:r>
          </a:p>
          <a:p>
            <a:pPr marL="0" indent="0">
              <a:buNone/>
              <a:defRPr/>
            </a:pPr>
            <a:r>
              <a:rPr lang="de-DE" altLang="de-D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Großes, bisher kaum genutztes Potenzial am Arbeitsmarkt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6988A4-B629-4900-8610-7A481D9E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2017. myAbility. Alle Rechte vorbehalten.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FD9C64-58DA-4A3E-9479-F82462AC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4927-1DD5-47E8-B77E-EE372ACDC335}" type="slidenum">
              <a:rPr lang="de-AT" smtClean="0"/>
              <a:pPr/>
              <a:t>2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87636D3-363D-4249-9ED3-D0551D277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9"/>
          <a:stretch/>
        </p:blipFill>
        <p:spPr>
          <a:xfrm>
            <a:off x="1767139" y="1579699"/>
            <a:ext cx="5556940" cy="38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13781-5DFE-416D-B628-1F30AC0B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>
                <a:solidFill>
                  <a:srgbClr val="000000"/>
                </a:solidFill>
              </a:rPr>
              <a:t>15% der Bevölkerung haben Behinderung: Problemlöser ist die Wirtschaft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150797-244F-4FB8-8175-53198E24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2017. myAbility. Alle Rechte vorbehalten.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760564-B9CF-46CF-BDE3-A623E311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4927-1DD5-47E8-B77E-EE372ACDC335}" type="slidenum">
              <a:rPr lang="de-AT" smtClean="0"/>
              <a:pPr/>
              <a:t>3</a:t>
            </a:fld>
            <a:endParaRPr lang="de-AT"/>
          </a:p>
        </p:txBody>
      </p:sp>
      <p:grpSp>
        <p:nvGrpSpPr>
          <p:cNvPr id="6" name="Group 57">
            <a:extLst>
              <a:ext uri="{FF2B5EF4-FFF2-40B4-BE49-F238E27FC236}">
                <a16:creationId xmlns:a16="http://schemas.microsoft.com/office/drawing/2014/main" id="{AA167DB7-9FDE-4452-95F5-51A27A7EF140}"/>
              </a:ext>
            </a:extLst>
          </p:cNvPr>
          <p:cNvGrpSpPr/>
          <p:nvPr/>
        </p:nvGrpSpPr>
        <p:grpSpPr>
          <a:xfrm>
            <a:off x="269673" y="1684539"/>
            <a:ext cx="3888000" cy="2575679"/>
            <a:chOff x="269673" y="2289812"/>
            <a:chExt cx="3888000" cy="2575679"/>
          </a:xfrm>
        </p:grpSpPr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0BD6A357-F43E-4163-80D6-601E5C3123AD}"/>
                </a:ext>
              </a:extLst>
            </p:cNvPr>
            <p:cNvSpPr/>
            <p:nvPr/>
          </p:nvSpPr>
          <p:spPr>
            <a:xfrm>
              <a:off x="269673" y="2289812"/>
              <a:ext cx="3888000" cy="10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22731" rIns="36000" bIns="1227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400" b="1" dirty="0">
                  <a:solidFill>
                    <a:prstClr val="white"/>
                  </a:solidFill>
                  <a:cs typeface="Helvetica" panose="020B0604020202020204" pitchFamily="34" charset="0"/>
                </a:rPr>
                <a:t>15% der </a:t>
              </a:r>
              <a:r>
                <a:rPr lang="de-AT" sz="2400" b="1" dirty="0" err="1">
                  <a:solidFill>
                    <a:prstClr val="white"/>
                  </a:solidFill>
                  <a:cs typeface="Helvetica" panose="020B0604020202020204" pitchFamily="34" charset="0"/>
                </a:rPr>
                <a:t>KundenInnen</a:t>
              </a:r>
              <a:r>
                <a:rPr lang="de-AT" sz="2400" dirty="0">
                  <a:solidFill>
                    <a:prstClr val="white"/>
                  </a:solidFill>
                  <a:cs typeface="Helvetica" panose="020B0604020202020204" pitchFamily="34" charset="0"/>
                </a:rPr>
                <a:t> haben eine Behinderung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AD4FAE63-7824-404C-BADA-4B4A787929EE}"/>
                </a:ext>
              </a:extLst>
            </p:cNvPr>
            <p:cNvSpPr/>
            <p:nvPr/>
          </p:nvSpPr>
          <p:spPr>
            <a:xfrm>
              <a:off x="269673" y="3785491"/>
              <a:ext cx="3888000" cy="10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22731" rIns="36000" bIns="1227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400" dirty="0">
                  <a:solidFill>
                    <a:prstClr val="white"/>
                  </a:solidFill>
                  <a:cs typeface="Helvetica" panose="020B0604020202020204" pitchFamily="34" charset="0"/>
                </a:rPr>
                <a:t>Barrierefreie Produkte: </a:t>
              </a:r>
              <a:r>
                <a:rPr lang="de-AT" sz="2400" b="1" dirty="0">
                  <a:solidFill>
                    <a:prstClr val="white"/>
                  </a:solidFill>
                  <a:cs typeface="Helvetica" panose="020B0604020202020204" pitchFamily="34" charset="0"/>
                </a:rPr>
                <a:t>Zugang zu neuen Zielgruppen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9" name="Connector: Elbow 25">
              <a:extLst>
                <a:ext uri="{FF2B5EF4-FFF2-40B4-BE49-F238E27FC236}">
                  <a16:creationId xmlns:a16="http://schemas.microsoft.com/office/drawing/2014/main" id="{C353B020-6D67-4C9B-89FE-FE6A4632E1F6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 rot="5400000">
              <a:off x="2005834" y="3577651"/>
              <a:ext cx="415679" cy="12700"/>
            </a:xfrm>
            <a:prstGeom prst="bentConnector3">
              <a:avLst>
                <a:gd name="adj1" fmla="val -10204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58">
            <a:extLst>
              <a:ext uri="{FF2B5EF4-FFF2-40B4-BE49-F238E27FC236}">
                <a16:creationId xmlns:a16="http://schemas.microsoft.com/office/drawing/2014/main" id="{74ED8F4D-EF6F-49A2-9497-22F30D69704A}"/>
              </a:ext>
            </a:extLst>
          </p:cNvPr>
          <p:cNvGrpSpPr/>
          <p:nvPr/>
        </p:nvGrpSpPr>
        <p:grpSpPr>
          <a:xfrm>
            <a:off x="5005209" y="1684539"/>
            <a:ext cx="3888000" cy="2575679"/>
            <a:chOff x="5005209" y="2289812"/>
            <a:chExt cx="3888000" cy="2575679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4CF8626C-7F8A-4157-86F8-398DAC112807}"/>
                </a:ext>
              </a:extLst>
            </p:cNvPr>
            <p:cNvSpPr/>
            <p:nvPr/>
          </p:nvSpPr>
          <p:spPr>
            <a:xfrm>
              <a:off x="5005209" y="2289812"/>
              <a:ext cx="3888000" cy="1080000"/>
            </a:xfrm>
            <a:prstGeom prst="rect">
              <a:avLst/>
            </a:prstGeom>
            <a:solidFill>
              <a:srgbClr val="FF902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22731" rIns="36000" bIns="1227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400" b="1" dirty="0">
                  <a:solidFill>
                    <a:prstClr val="white"/>
                  </a:solidFill>
                  <a:cs typeface="Helvetica" panose="020B0604020202020204" pitchFamily="34" charset="0"/>
                </a:rPr>
                <a:t>15% der MitarbeiterInnen </a:t>
              </a:r>
              <a:r>
                <a:rPr lang="de-AT" sz="2400" dirty="0">
                  <a:solidFill>
                    <a:prstClr val="white"/>
                  </a:solidFill>
                  <a:cs typeface="Helvetica" panose="020B0604020202020204" pitchFamily="34" charset="0"/>
                </a:rPr>
                <a:t>haben eine Behinderung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A1CA2BB-30D4-40F1-AB08-A5D5F65989ED}"/>
                </a:ext>
              </a:extLst>
            </p:cNvPr>
            <p:cNvSpPr/>
            <p:nvPr/>
          </p:nvSpPr>
          <p:spPr>
            <a:xfrm>
              <a:off x="5005209" y="3785491"/>
              <a:ext cx="3888000" cy="1080000"/>
            </a:xfrm>
            <a:prstGeom prst="rect">
              <a:avLst/>
            </a:prstGeom>
            <a:solidFill>
              <a:srgbClr val="FF902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22731" rIns="36000" bIns="1227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2400" b="1" dirty="0">
                  <a:solidFill>
                    <a:prstClr val="white"/>
                  </a:solidFill>
                  <a:cs typeface="Helvetica" panose="020B0604020202020204" pitchFamily="34" charset="0"/>
                </a:rPr>
                <a:t>Höhere Produktivität </a:t>
              </a:r>
              <a:r>
                <a:rPr lang="de-AT" sz="2400" dirty="0">
                  <a:solidFill>
                    <a:prstClr val="white"/>
                  </a:solidFill>
                  <a:cs typeface="Helvetica" panose="020B0604020202020204" pitchFamily="34" charset="0"/>
                </a:rPr>
                <a:t>und</a:t>
              </a:r>
              <a:r>
                <a:rPr lang="de-AT" sz="2400" b="1" dirty="0">
                  <a:solidFill>
                    <a:prstClr val="white"/>
                  </a:solidFill>
                  <a:cs typeface="Helvetica" panose="020B0604020202020204" pitchFamily="34" charset="0"/>
                </a:rPr>
                <a:t> Loyalität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Connector: Elbow 33">
              <a:extLst>
                <a:ext uri="{FF2B5EF4-FFF2-40B4-BE49-F238E27FC236}">
                  <a16:creationId xmlns:a16="http://schemas.microsoft.com/office/drawing/2014/main" id="{20FB53AB-E019-4582-A106-E4C3F7F3D3AB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 rot="5400000">
              <a:off x="6741370" y="3577651"/>
              <a:ext cx="415679" cy="12700"/>
            </a:xfrm>
            <a:prstGeom prst="bentConnector3">
              <a:avLst>
                <a:gd name="adj1" fmla="val -17151"/>
              </a:avLst>
            </a:prstGeom>
            <a:ln w="28575">
              <a:solidFill>
                <a:srgbClr val="FF90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9">
            <a:extLst>
              <a:ext uri="{FF2B5EF4-FFF2-40B4-BE49-F238E27FC236}">
                <a16:creationId xmlns:a16="http://schemas.microsoft.com/office/drawing/2014/main" id="{8837082B-EA83-4E78-8221-264337DB274D}"/>
              </a:ext>
            </a:extLst>
          </p:cNvPr>
          <p:cNvGrpSpPr/>
          <p:nvPr/>
        </p:nvGrpSpPr>
        <p:grpSpPr>
          <a:xfrm>
            <a:off x="1688664" y="4118169"/>
            <a:ext cx="5659486" cy="2205182"/>
            <a:chOff x="1688664" y="4474824"/>
            <a:chExt cx="5659486" cy="2205182"/>
          </a:xfrm>
        </p:grpSpPr>
        <p:sp>
          <p:nvSpPr>
            <p:cNvPr id="15" name="Rectangle 48">
              <a:extLst>
                <a:ext uri="{FF2B5EF4-FFF2-40B4-BE49-F238E27FC236}">
                  <a16:creationId xmlns:a16="http://schemas.microsoft.com/office/drawing/2014/main" id="{2D95ED44-7336-4E4B-81BB-ACFAD35AF966}"/>
                </a:ext>
              </a:extLst>
            </p:cNvPr>
            <p:cNvSpPr/>
            <p:nvPr/>
          </p:nvSpPr>
          <p:spPr>
            <a:xfrm>
              <a:off x="1688664" y="5563442"/>
              <a:ext cx="5659486" cy="1116564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731" tIns="122731" rIns="122731" bIns="12273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de-DE" sz="2400" b="1" dirty="0">
                  <a:solidFill>
                    <a:srgbClr val="000000"/>
                  </a:solidFill>
                  <a:cs typeface="Helvetica" panose="020B0604020202020204" pitchFamily="34" charset="0"/>
                </a:rPr>
                <a:t>‘</a:t>
              </a:r>
              <a:r>
                <a:rPr lang="de-DE" sz="2400" b="1" dirty="0" err="1">
                  <a:solidFill>
                    <a:srgbClr val="000000"/>
                  </a:solidFill>
                  <a:cs typeface="Helvetica" panose="020B0604020202020204" pitchFamily="34" charset="0"/>
                </a:rPr>
                <a:t>DisAbility</a:t>
              </a:r>
              <a:r>
                <a:rPr lang="de-DE" sz="2400" b="1" dirty="0">
                  <a:solidFill>
                    <a:srgbClr val="000000"/>
                  </a:solidFill>
                  <a:cs typeface="Helvetica" panose="020B0604020202020204" pitchFamily="34" charset="0"/>
                </a:rPr>
                <a:t> </a:t>
              </a:r>
              <a:r>
                <a:rPr lang="de-DE" sz="2400" b="1" dirty="0" err="1">
                  <a:solidFill>
                    <a:srgbClr val="000000"/>
                  </a:solidFill>
                  <a:cs typeface="Helvetica" panose="020B0604020202020204" pitchFamily="34" charset="0"/>
                </a:rPr>
                <a:t>Confidence</a:t>
              </a:r>
              <a:r>
                <a:rPr lang="de-DE" sz="2400" b="1" dirty="0">
                  <a:solidFill>
                    <a:srgbClr val="000000"/>
                  </a:solidFill>
                  <a:cs typeface="Helvetica" panose="020B0604020202020204" pitchFamily="34" charset="0"/>
                </a:rPr>
                <a:t>‘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de-DE" sz="2400" b="1" dirty="0">
                  <a:solidFill>
                    <a:srgbClr val="000000"/>
                  </a:solidFill>
                  <a:cs typeface="Helvetica" panose="020B0604020202020204" pitchFamily="34" charset="0"/>
                </a:rPr>
                <a:t>=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de-DE" sz="2400" b="1" dirty="0">
                  <a:solidFill>
                    <a:srgbClr val="000000"/>
                  </a:solidFill>
                  <a:cs typeface="Helvetica" panose="020B0604020202020204" pitchFamily="34" charset="0"/>
                </a:rPr>
                <a:t>Höherer Geschäftserfolg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16" name="Connector: Elbow 49">
              <a:extLst>
                <a:ext uri="{FF2B5EF4-FFF2-40B4-BE49-F238E27FC236}">
                  <a16:creationId xmlns:a16="http://schemas.microsoft.com/office/drawing/2014/main" id="{BDDD7D90-BBFA-454C-9D6B-2E7686288D6E}"/>
                </a:ext>
              </a:extLst>
            </p:cNvPr>
            <p:cNvCxnSpPr>
              <a:cxnSpLocks/>
              <a:stCxn id="8" idx="2"/>
              <a:endCxn id="15" idx="0"/>
            </p:cNvCxnSpPr>
            <p:nvPr/>
          </p:nvCxnSpPr>
          <p:spPr>
            <a:xfrm rot="16200000" flipH="1">
              <a:off x="2821732" y="3866766"/>
              <a:ext cx="1088617" cy="2304734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50">
              <a:extLst>
                <a:ext uri="{FF2B5EF4-FFF2-40B4-BE49-F238E27FC236}">
                  <a16:creationId xmlns:a16="http://schemas.microsoft.com/office/drawing/2014/main" id="{809340DF-F1E5-4347-8134-DFD659578B54}"/>
                </a:ext>
              </a:extLst>
            </p:cNvPr>
            <p:cNvCxnSpPr>
              <a:cxnSpLocks/>
              <a:stCxn id="12" idx="2"/>
              <a:endCxn id="15" idx="0"/>
            </p:cNvCxnSpPr>
            <p:nvPr/>
          </p:nvCxnSpPr>
          <p:spPr>
            <a:xfrm rot="5400000">
              <a:off x="5189500" y="3803732"/>
              <a:ext cx="1088617" cy="243080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90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99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26B89-344D-40D4-8FAC-F2F53703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Career Moves: DisAbility Recruiting neu erfinden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6988A4-B629-4900-8610-7A481D9E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2017. myAbility. Alle Rechte vorbehalten.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FD9C64-58DA-4A3E-9479-F82462AC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4927-1DD5-47E8-B77E-EE372ACDC335}" type="slidenum">
              <a:rPr lang="de-AT" smtClean="0"/>
              <a:pPr/>
              <a:t>4</a:t>
            </a:fld>
            <a:endParaRPr lang="de-AT"/>
          </a:p>
        </p:txBody>
      </p:sp>
      <p:pic>
        <p:nvPicPr>
          <p:cNvPr id="9" name="Picture 10" descr="C:\Users\Nina.AcerNoteook\Google Drive\Nina Div\CM Website Screenshot Jobsuche.png">
            <a:extLst>
              <a:ext uri="{FF2B5EF4-FFF2-40B4-BE49-F238E27FC236}">
                <a16:creationId xmlns:a16="http://schemas.microsoft.com/office/drawing/2014/main" id="{A7133859-0634-4A22-A182-383E34683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5" y="4604868"/>
            <a:ext cx="2462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Nina.AcerNoteook\Google Drive\Nina Div\CM Website Screenshot.png">
            <a:extLst>
              <a:ext uri="{FF2B5EF4-FFF2-40B4-BE49-F238E27FC236}">
                <a16:creationId xmlns:a16="http://schemas.microsoft.com/office/drawing/2014/main" id="{CD746EF5-DECD-47DB-BF75-4C3DE23B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3088" y="3384080"/>
            <a:ext cx="24606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C877AEB6-3C1F-4F28-97D3-5C44E8B04E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638" y="4604868"/>
            <a:ext cx="2462212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2D84678-06B6-4DB2-ADB7-BB48269ACAA6}"/>
              </a:ext>
            </a:extLst>
          </p:cNvPr>
          <p:cNvGrpSpPr/>
          <p:nvPr/>
        </p:nvGrpSpPr>
        <p:grpSpPr>
          <a:xfrm>
            <a:off x="368640" y="1556740"/>
            <a:ext cx="5715570" cy="1565458"/>
            <a:chOff x="107380" y="1556740"/>
            <a:chExt cx="5715570" cy="1565458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4F6CDC2F-B967-4055-B4DC-93BF16188A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1038" y="1916790"/>
              <a:ext cx="5141912" cy="825500"/>
              <a:chOff x="680629" y="2052084"/>
              <a:chExt cx="5141749" cy="825275"/>
            </a:xfrm>
          </p:grpSpPr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3860CDB6-40D3-40B3-84FE-B0F454E2839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10875" y="2052084"/>
                <a:ext cx="4211503" cy="790360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marL="0" indent="0" eaLnBrk="1" hangingPunct="1">
                  <a:lnSpc>
                    <a:spcPct val="90000"/>
                  </a:lnSpc>
                  <a:spcAft>
                    <a:spcPts val="1425"/>
                  </a:spcAft>
                  <a:buClr>
                    <a:srgbClr val="F79646"/>
                  </a:buClr>
                  <a:buFont typeface="Arial" pitchFamily="34" charset="0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1800" b="0" spc="200">
                    <a:solidFill>
                      <a:srgbClr val="5D5F5D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 spc="200">
                    <a:solidFill>
                      <a:srgbClr val="5D5F5D"/>
                    </a:solidFill>
                    <a:latin typeface="Arial"/>
                    <a:ea typeface="Arial" charset="0"/>
                    <a:cs typeface="Arial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 spc="200">
                    <a:solidFill>
                      <a:srgbClr val="5D5F5D"/>
                    </a:solidFill>
                    <a:latin typeface="Arial"/>
                    <a:ea typeface="Arial" charset="0"/>
                    <a:cs typeface="Arial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 spc="200">
                    <a:solidFill>
                      <a:srgbClr val="5D5F5D"/>
                    </a:solidFill>
                    <a:latin typeface="Arial"/>
                    <a:ea typeface="Arial" charset="0"/>
                    <a:cs typeface="Arial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 spc="200">
                    <a:solidFill>
                      <a:srgbClr val="5D5F5D"/>
                    </a:solidFill>
                    <a:latin typeface="Arial"/>
                    <a:ea typeface="Arial" charset="0"/>
                    <a:cs typeface="Arial"/>
                  </a:defRPr>
                </a:lvl5pPr>
                <a:lvl6pPr marL="2514600" indent="-228600" defTabSz="457200">
                  <a:spcBef>
                    <a:spcPct val="20000"/>
                  </a:spcBef>
                  <a:buFont typeface="Arial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 defTabSz="457200">
                  <a:spcBef>
                    <a:spcPct val="20000"/>
                  </a:spcBef>
                  <a:buFont typeface="Arial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 defTabSz="457200">
                  <a:spcBef>
                    <a:spcPct val="20000"/>
                  </a:spcBef>
                  <a:buFont typeface="Arial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 defTabSz="457200">
                  <a:spcBef>
                    <a:spcPct val="20000"/>
                  </a:spcBef>
                  <a:buFont typeface="Arial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>
                  <a:defRPr/>
                </a:pPr>
                <a:r>
                  <a:rPr lang="de-DE" dirty="0">
                    <a:solidFill>
                      <a:schemeClr val="tx1"/>
                    </a:solidFill>
                  </a:rPr>
                  <a:t>Bewerbung von</a:t>
                </a:r>
                <a:br>
                  <a:rPr lang="de-DE" dirty="0">
                    <a:solidFill>
                      <a:schemeClr val="tx1"/>
                    </a:solidFill>
                  </a:rPr>
                </a:br>
                <a:r>
                  <a:rPr lang="de-DE" dirty="0">
                    <a:solidFill>
                      <a:schemeClr val="tx1"/>
                    </a:solidFill>
                  </a:rPr>
                  <a:t>Menschen mit Behinderung</a:t>
                </a:r>
                <a:br>
                  <a:rPr lang="de-DE" dirty="0">
                    <a:solidFill>
                      <a:schemeClr val="tx1"/>
                    </a:solidFill>
                  </a:rPr>
                </a:br>
                <a:r>
                  <a:rPr lang="de-DE" dirty="0">
                    <a:solidFill>
                      <a:schemeClr val="tx1"/>
                    </a:solidFill>
                  </a:rPr>
                  <a:t>ausdrücklich erwünscht</a:t>
                </a:r>
              </a:p>
            </p:txBody>
          </p:sp>
          <p:pic>
            <p:nvPicPr>
              <p:cNvPr id="16" name="Bild 10">
                <a:extLst>
                  <a:ext uri="{FF2B5EF4-FFF2-40B4-BE49-F238E27FC236}">
                    <a16:creationId xmlns:a16="http://schemas.microsoft.com/office/drawing/2014/main" id="{3F8904F2-BD2F-4C4C-A14F-62C975A8B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29" y="2121359"/>
                <a:ext cx="756002" cy="75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833915F-FEDC-442B-9A9E-A630AB23A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80" y="1556740"/>
              <a:ext cx="5378450" cy="1565458"/>
            </a:xfrm>
            <a:prstGeom prst="ellipse">
              <a:avLst/>
            </a:prstGeom>
            <a:noFill/>
            <a:ln w="50800">
              <a:solidFill>
                <a:srgbClr val="DC6E00"/>
              </a:solidFill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>
                <a:solidFill>
                  <a:srgbClr val="F96C26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Group 35">
            <a:extLst>
              <a:ext uri="{FF2B5EF4-FFF2-40B4-BE49-F238E27FC236}">
                <a16:creationId xmlns:a16="http://schemas.microsoft.com/office/drawing/2014/main" id="{6C7B75DC-0D3E-487D-9757-306E82314912}"/>
              </a:ext>
            </a:extLst>
          </p:cNvPr>
          <p:cNvGrpSpPr/>
          <p:nvPr/>
        </p:nvGrpSpPr>
        <p:grpSpPr>
          <a:xfrm>
            <a:off x="5876488" y="1362632"/>
            <a:ext cx="3022572" cy="4854819"/>
            <a:chOff x="5857901" y="1391252"/>
            <a:chExt cx="3022572" cy="4854819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32E5119B-BF3F-48C1-BDEF-912E79040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7273" y="4728569"/>
              <a:ext cx="3013200" cy="1517502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783FCBEA-8EAE-4472-83CD-B1C3873B9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7901" y="1391252"/>
              <a:ext cx="2934599" cy="3408878"/>
            </a:xfrm>
            <a:prstGeom prst="rect">
              <a:avLst/>
            </a:prstGeom>
          </p:spPr>
        </p:pic>
      </p:grpSp>
      <p:grpSp>
        <p:nvGrpSpPr>
          <p:cNvPr id="20" name="Gruppieren 3">
            <a:extLst>
              <a:ext uri="{FF2B5EF4-FFF2-40B4-BE49-F238E27FC236}">
                <a16:creationId xmlns:a16="http://schemas.microsoft.com/office/drawing/2014/main" id="{0C4038DF-6C00-4749-A092-8BF1ACAB4235}"/>
              </a:ext>
            </a:extLst>
          </p:cNvPr>
          <p:cNvGrpSpPr>
            <a:grpSpLocks/>
          </p:cNvGrpSpPr>
          <p:nvPr/>
        </p:nvGrpSpPr>
        <p:grpSpPr bwMode="auto">
          <a:xfrm>
            <a:off x="5792337" y="5887369"/>
            <a:ext cx="2287746" cy="330665"/>
            <a:chOff x="6096920" y="6111349"/>
            <a:chExt cx="2526380" cy="366979"/>
          </a:xfrm>
        </p:grpSpPr>
        <p:pic>
          <p:nvPicPr>
            <p:cNvPr id="21" name="Picture 5" descr="C:\Users\Nina.AcerNoteook\Google Drive\Nina Div\Lidl_Icon.png">
              <a:extLst>
                <a:ext uri="{FF2B5EF4-FFF2-40B4-BE49-F238E27FC236}">
                  <a16:creationId xmlns:a16="http://schemas.microsoft.com/office/drawing/2014/main" id="{7B5A23C7-C64B-4D8C-BEAA-91F6CE8EF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920" y="6195267"/>
              <a:ext cx="2462880" cy="266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D177B55-7F24-49F7-AF1E-8E37B5A7D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0437" y="6110702"/>
              <a:ext cx="2462863" cy="366979"/>
            </a:xfrm>
            <a:prstGeom prst="ellipse">
              <a:avLst/>
            </a:prstGeom>
            <a:noFill/>
            <a:ln w="38100">
              <a:solidFill>
                <a:srgbClr val="F68700"/>
              </a:solidFill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>
                <a:solidFill>
                  <a:srgbClr val="F96C26"/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72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26B89-344D-40D4-8FAC-F2F53703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Barrierefreies Online Recruiting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6988A4-B629-4900-8610-7A481D9E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2017. myAbility. Alle Rechte vorbehalten.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FD9C64-58DA-4A3E-9479-F82462AC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4927-1DD5-47E8-B77E-EE372ACDC335}" type="slidenum">
              <a:rPr lang="de-AT" smtClean="0"/>
              <a:pPr/>
              <a:t>5</a:t>
            </a:fld>
            <a:endParaRPr lang="de-AT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9F9B59B-53D1-48CC-98CB-0824874E2F65}"/>
              </a:ext>
            </a:extLst>
          </p:cNvPr>
          <p:cNvGrpSpPr/>
          <p:nvPr/>
        </p:nvGrpSpPr>
        <p:grpSpPr>
          <a:xfrm>
            <a:off x="223881" y="1520322"/>
            <a:ext cx="8701688" cy="4738553"/>
            <a:chOff x="202615" y="1403360"/>
            <a:chExt cx="8701688" cy="4738553"/>
          </a:xfrm>
        </p:grpSpPr>
        <p:sp>
          <p:nvSpPr>
            <p:cNvPr id="7" name="Pfeil nach rechts 39">
              <a:extLst>
                <a:ext uri="{FF2B5EF4-FFF2-40B4-BE49-F238E27FC236}">
                  <a16:creationId xmlns:a16="http://schemas.microsoft.com/office/drawing/2014/main" id="{BFD4FA48-C1D0-4F71-B960-F8DD398CD77C}"/>
                </a:ext>
              </a:extLst>
            </p:cNvPr>
            <p:cNvSpPr/>
            <p:nvPr/>
          </p:nvSpPr>
          <p:spPr bwMode="auto">
            <a:xfrm rot="5400000">
              <a:off x="4359757" y="2955649"/>
              <a:ext cx="342900" cy="531813"/>
            </a:xfrm>
            <a:prstGeom prst="rightArrow">
              <a:avLst/>
            </a:prstGeom>
            <a:solidFill>
              <a:srgbClr val="5A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5A5A5C"/>
                </a:solidFill>
                <a:latin typeface="+mj-lt"/>
              </a:endParaRPr>
            </a:p>
          </p:txBody>
        </p:sp>
        <p:sp>
          <p:nvSpPr>
            <p:cNvPr id="8" name="Pfeil nach rechts 41">
              <a:extLst>
                <a:ext uri="{FF2B5EF4-FFF2-40B4-BE49-F238E27FC236}">
                  <a16:creationId xmlns:a16="http://schemas.microsoft.com/office/drawing/2014/main" id="{527C55D4-6754-49D8-825D-9DCB85666ABC}"/>
                </a:ext>
              </a:extLst>
            </p:cNvPr>
            <p:cNvSpPr/>
            <p:nvPr/>
          </p:nvSpPr>
          <p:spPr bwMode="auto">
            <a:xfrm rot="1655824">
              <a:off x="3238071" y="3346130"/>
              <a:ext cx="342900" cy="531813"/>
            </a:xfrm>
            <a:prstGeom prst="rightArrow">
              <a:avLst/>
            </a:prstGeom>
            <a:solidFill>
              <a:srgbClr val="5A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5A5A5C"/>
                </a:solidFill>
                <a:latin typeface="+mj-lt"/>
              </a:endParaRP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E2559691-51E1-427B-8788-474CAEB5D5AD}"/>
                </a:ext>
              </a:extLst>
            </p:cNvPr>
            <p:cNvGrpSpPr/>
            <p:nvPr/>
          </p:nvGrpSpPr>
          <p:grpSpPr>
            <a:xfrm>
              <a:off x="5408174" y="4484282"/>
              <a:ext cx="3060000" cy="1620000"/>
              <a:chOff x="6017303" y="1126632"/>
              <a:chExt cx="3060000" cy="1620000"/>
            </a:xfrm>
          </p:grpSpPr>
          <p:sp>
            <p:nvSpPr>
              <p:cNvPr id="26" name="Oval 15">
                <a:extLst>
                  <a:ext uri="{FF2B5EF4-FFF2-40B4-BE49-F238E27FC236}">
                    <a16:creationId xmlns:a16="http://schemas.microsoft.com/office/drawing/2014/main" id="{CF01B764-D9C3-40C4-878D-1956895A3A9A}"/>
                  </a:ext>
                </a:extLst>
              </p:cNvPr>
              <p:cNvSpPr/>
              <p:nvPr/>
            </p:nvSpPr>
            <p:spPr bwMode="auto">
              <a:xfrm>
                <a:off x="6017303" y="1126632"/>
                <a:ext cx="3060000" cy="1620000"/>
              </a:xfrm>
              <a:prstGeom prst="ellipse">
                <a:avLst/>
              </a:prstGeom>
              <a:solidFill>
                <a:srgbClr val="F4A02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lnSpc>
                    <a:spcPct val="120000"/>
                  </a:lnSpc>
                </a:pPr>
                <a:endParaRPr lang="de-DE" sz="1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" name="Rechteck 19">
                <a:extLst>
                  <a:ext uri="{FF2B5EF4-FFF2-40B4-BE49-F238E27FC236}">
                    <a16:creationId xmlns:a16="http://schemas.microsoft.com/office/drawing/2014/main" id="{0077E321-7938-4DF3-AED0-051C46D65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4360" y="1389740"/>
                <a:ext cx="2661243" cy="947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de-DE" altLang="de-DE" sz="1600" b="1" dirty="0" err="1">
                    <a:solidFill>
                      <a:srgbClr val="404040"/>
                    </a:solidFill>
                    <a:latin typeface="+mj-lt"/>
                  </a:rPr>
                  <a:t>Matching</a:t>
                </a:r>
                <a:r>
                  <a:rPr lang="de-DE" altLang="de-DE" sz="1600" b="1" dirty="0">
                    <a:solidFill>
                      <a:srgbClr val="404040"/>
                    </a:solidFill>
                    <a:latin typeface="+mj-lt"/>
                  </a:rPr>
                  <a:t>: Höhere Treffsicherheit bei </a:t>
                </a:r>
                <a:r>
                  <a:rPr lang="de-DE" altLang="de-DE" sz="1600" b="1" dirty="0" err="1">
                    <a:solidFill>
                      <a:srgbClr val="404040"/>
                    </a:solidFill>
                    <a:latin typeface="+mj-lt"/>
                  </a:rPr>
                  <a:t>KandidatInnensuche</a:t>
                </a:r>
                <a:endParaRPr lang="de-DE" altLang="de-DE" sz="1600" b="1" dirty="0">
                  <a:solidFill>
                    <a:srgbClr val="404040"/>
                  </a:solidFill>
                  <a:latin typeface="+mj-lt"/>
                </a:endParaRPr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1002A285-331F-4DA9-9CAE-379513213981}"/>
                </a:ext>
              </a:extLst>
            </p:cNvPr>
            <p:cNvGrpSpPr/>
            <p:nvPr/>
          </p:nvGrpSpPr>
          <p:grpSpPr>
            <a:xfrm>
              <a:off x="5844303" y="2529841"/>
              <a:ext cx="3060000" cy="1620000"/>
              <a:chOff x="1109603" y="4817283"/>
              <a:chExt cx="3060000" cy="1620000"/>
            </a:xfrm>
          </p:grpSpPr>
          <p:sp>
            <p:nvSpPr>
              <p:cNvPr id="24" name="Oval 17">
                <a:extLst>
                  <a:ext uri="{FF2B5EF4-FFF2-40B4-BE49-F238E27FC236}">
                    <a16:creationId xmlns:a16="http://schemas.microsoft.com/office/drawing/2014/main" id="{5140A857-C311-456E-954A-4BBDF09D358D}"/>
                  </a:ext>
                </a:extLst>
              </p:cNvPr>
              <p:cNvSpPr/>
              <p:nvPr/>
            </p:nvSpPr>
            <p:spPr bwMode="auto">
              <a:xfrm>
                <a:off x="1109603" y="4817283"/>
                <a:ext cx="3060000" cy="1620000"/>
              </a:xfrm>
              <a:prstGeom prst="ellipse">
                <a:avLst/>
              </a:prstGeom>
              <a:solidFill>
                <a:srgbClr val="F4A02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lnSpc>
                    <a:spcPct val="120000"/>
                  </a:lnSpc>
                </a:pPr>
                <a:endParaRPr lang="de-DE" sz="1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5" name="Rechteck 19">
                <a:extLst>
                  <a:ext uri="{FF2B5EF4-FFF2-40B4-BE49-F238E27FC236}">
                    <a16:creationId xmlns:a16="http://schemas.microsoft.com/office/drawing/2014/main" id="{9C841B22-BCE9-4261-9E81-70FAA648E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5700" y="5191438"/>
                <a:ext cx="2725627" cy="978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de-AT" altLang="de-DE" sz="1600" b="1" dirty="0">
                    <a:solidFill>
                      <a:srgbClr val="404040"/>
                    </a:solidFill>
                    <a:latin typeface="+mj-lt"/>
                  </a:rPr>
                  <a:t>Employer Branding (attraktiver Arbeitgeber)</a:t>
                </a:r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139763F5-4BBA-4A20-9981-5C1DA4771CC3}"/>
                </a:ext>
              </a:extLst>
            </p:cNvPr>
            <p:cNvGrpSpPr/>
            <p:nvPr/>
          </p:nvGrpSpPr>
          <p:grpSpPr>
            <a:xfrm>
              <a:off x="202615" y="2531480"/>
              <a:ext cx="3060000" cy="1620000"/>
              <a:chOff x="200900" y="2579465"/>
              <a:chExt cx="3060000" cy="1620000"/>
            </a:xfrm>
          </p:grpSpPr>
          <p:sp>
            <p:nvSpPr>
              <p:cNvPr id="22" name="Oval 15">
                <a:extLst>
                  <a:ext uri="{FF2B5EF4-FFF2-40B4-BE49-F238E27FC236}">
                    <a16:creationId xmlns:a16="http://schemas.microsoft.com/office/drawing/2014/main" id="{1C33A28D-BACC-439F-93C4-C0CCD482A7AA}"/>
                  </a:ext>
                </a:extLst>
              </p:cNvPr>
              <p:cNvSpPr/>
              <p:nvPr/>
            </p:nvSpPr>
            <p:spPr bwMode="auto">
              <a:xfrm>
                <a:off x="200900" y="2579465"/>
                <a:ext cx="3060000" cy="1620000"/>
              </a:xfrm>
              <a:prstGeom prst="ellipse">
                <a:avLst/>
              </a:prstGeom>
              <a:solidFill>
                <a:srgbClr val="F4A02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 defTabSz="9144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de-DE" sz="1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3" name="Rechteck 19">
                <a:extLst>
                  <a:ext uri="{FF2B5EF4-FFF2-40B4-BE49-F238E27FC236}">
                    <a16:creationId xmlns:a16="http://schemas.microsoft.com/office/drawing/2014/main" id="{CF5EA4DA-9F72-4C55-A67D-503056703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855" y="2708342"/>
                <a:ext cx="2725627" cy="1242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AT" altLang="de-DE" sz="1600" b="1" dirty="0">
                    <a:solidFill>
                      <a:srgbClr val="404040"/>
                    </a:solidFill>
                    <a:latin typeface="+mj-lt"/>
                  </a:rPr>
                  <a:t>DisAbility ist ein Zukunftsthema (Demographischer Wandel)</a:t>
                </a:r>
              </a:p>
            </p:txBody>
          </p:sp>
        </p:grpSp>
        <p:sp>
          <p:nvSpPr>
            <p:cNvPr id="12" name="Pfeil nach rechts 53">
              <a:extLst>
                <a:ext uri="{FF2B5EF4-FFF2-40B4-BE49-F238E27FC236}">
                  <a16:creationId xmlns:a16="http://schemas.microsoft.com/office/drawing/2014/main" id="{1894FD2D-1BE8-4FE9-8261-5B56197AC6F9}"/>
                </a:ext>
              </a:extLst>
            </p:cNvPr>
            <p:cNvSpPr/>
            <p:nvPr/>
          </p:nvSpPr>
          <p:spPr bwMode="auto">
            <a:xfrm rot="20233613" flipH="1">
              <a:off x="5497737" y="3327543"/>
              <a:ext cx="342900" cy="531813"/>
            </a:xfrm>
            <a:prstGeom prst="rightArrow">
              <a:avLst/>
            </a:prstGeom>
            <a:solidFill>
              <a:srgbClr val="5A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5A5A5C"/>
                </a:solidFill>
                <a:latin typeface="+mj-lt"/>
              </a:endParaRPr>
            </a:p>
          </p:txBody>
        </p:sp>
        <p:sp>
          <p:nvSpPr>
            <p:cNvPr id="13" name="Pfeil nach rechts 55">
              <a:extLst>
                <a:ext uri="{FF2B5EF4-FFF2-40B4-BE49-F238E27FC236}">
                  <a16:creationId xmlns:a16="http://schemas.microsoft.com/office/drawing/2014/main" id="{E7860345-0DFA-4FB9-9BA5-7131F30BE6D6}"/>
                </a:ext>
              </a:extLst>
            </p:cNvPr>
            <p:cNvSpPr/>
            <p:nvPr/>
          </p:nvSpPr>
          <p:spPr bwMode="auto">
            <a:xfrm rot="18754415" flipV="1">
              <a:off x="3616577" y="4517244"/>
              <a:ext cx="342900" cy="531813"/>
            </a:xfrm>
            <a:prstGeom prst="rightArrow">
              <a:avLst/>
            </a:prstGeom>
            <a:solidFill>
              <a:srgbClr val="5A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5A5A5C"/>
                </a:solidFill>
                <a:latin typeface="+mj-lt"/>
              </a:endParaRPr>
            </a:p>
          </p:txBody>
        </p:sp>
        <p:sp>
          <p:nvSpPr>
            <p:cNvPr id="14" name="Pfeil nach rechts 57">
              <a:extLst>
                <a:ext uri="{FF2B5EF4-FFF2-40B4-BE49-F238E27FC236}">
                  <a16:creationId xmlns:a16="http://schemas.microsoft.com/office/drawing/2014/main" id="{36112137-87FF-4344-9C5D-DC82764A5AA4}"/>
                </a:ext>
              </a:extLst>
            </p:cNvPr>
            <p:cNvSpPr/>
            <p:nvPr/>
          </p:nvSpPr>
          <p:spPr bwMode="auto">
            <a:xfrm rot="2763611" flipH="1" flipV="1">
              <a:off x="5195624" y="4496471"/>
              <a:ext cx="342900" cy="531813"/>
            </a:xfrm>
            <a:prstGeom prst="rightArrow">
              <a:avLst/>
            </a:prstGeom>
            <a:solidFill>
              <a:srgbClr val="5A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5A5A5C"/>
                </a:solidFill>
                <a:latin typeface="+mj-lt"/>
              </a:endParaRPr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C4C5A221-BF24-4DCA-A15F-F7C2E5164C54}"/>
                </a:ext>
              </a:extLst>
            </p:cNvPr>
            <p:cNvGrpSpPr/>
            <p:nvPr/>
          </p:nvGrpSpPr>
          <p:grpSpPr>
            <a:xfrm>
              <a:off x="745669" y="4521913"/>
              <a:ext cx="3060000" cy="1620000"/>
              <a:chOff x="5076070" y="4725180"/>
              <a:chExt cx="3060000" cy="1620000"/>
            </a:xfrm>
          </p:grpSpPr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ADCFB013-9273-4076-A503-5E7AA8A7EEB1}"/>
                  </a:ext>
                </a:extLst>
              </p:cNvPr>
              <p:cNvSpPr/>
              <p:nvPr/>
            </p:nvSpPr>
            <p:spPr bwMode="auto">
              <a:xfrm>
                <a:off x="5076070" y="4725180"/>
                <a:ext cx="3060000" cy="1620000"/>
              </a:xfrm>
              <a:prstGeom prst="ellipse">
                <a:avLst/>
              </a:prstGeom>
              <a:solidFill>
                <a:srgbClr val="F4A02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lnSpc>
                    <a:spcPct val="120000"/>
                  </a:lnSpc>
                </a:pPr>
                <a:endParaRPr lang="de-DE" sz="1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5BFB7642-BCA9-4B58-8AFF-E9BE01558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248" y="4988907"/>
                <a:ext cx="297164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400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altLang="de-DE" sz="1600" b="1" dirty="0">
                    <a:solidFill>
                      <a:srgbClr val="404040"/>
                    </a:solidFill>
                    <a:latin typeface="+mj-lt"/>
                  </a:rPr>
                  <a:t>Diverse Teams sind langfristig erfolgreicher (Diversity Strategie)</a:t>
                </a:r>
                <a:br>
                  <a:rPr lang="de-DE" altLang="de-DE" sz="1600" b="1" dirty="0">
                    <a:solidFill>
                      <a:srgbClr val="404040"/>
                    </a:solidFill>
                    <a:latin typeface="+mj-lt"/>
                  </a:rPr>
                </a:br>
                <a:endParaRPr lang="de-DE" altLang="de-DE" sz="1200" dirty="0">
                  <a:solidFill>
                    <a:srgbClr val="404040"/>
                  </a:solidFill>
                  <a:latin typeface="+mj-lt"/>
                </a:endParaRP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20C620AE-6BAA-44B9-A0E9-0A0387E5D601}"/>
                </a:ext>
              </a:extLst>
            </p:cNvPr>
            <p:cNvGrpSpPr/>
            <p:nvPr/>
          </p:nvGrpSpPr>
          <p:grpSpPr>
            <a:xfrm>
              <a:off x="3008476" y="1403360"/>
              <a:ext cx="3060000" cy="1608591"/>
              <a:chOff x="3157086" y="1417774"/>
              <a:chExt cx="2880000" cy="1440000"/>
            </a:xfrm>
          </p:grpSpPr>
          <p:sp>
            <p:nvSpPr>
              <p:cNvPr id="18" name="Oval 16">
                <a:extLst>
                  <a:ext uri="{FF2B5EF4-FFF2-40B4-BE49-F238E27FC236}">
                    <a16:creationId xmlns:a16="http://schemas.microsoft.com/office/drawing/2014/main" id="{1D78BC04-4926-402D-B2DC-0A912A5567BB}"/>
                  </a:ext>
                </a:extLst>
              </p:cNvPr>
              <p:cNvSpPr/>
              <p:nvPr/>
            </p:nvSpPr>
            <p:spPr bwMode="auto">
              <a:xfrm>
                <a:off x="3157086" y="1417774"/>
                <a:ext cx="2880000" cy="1440000"/>
              </a:xfrm>
              <a:prstGeom prst="ellipse">
                <a:avLst/>
              </a:prstGeom>
              <a:solidFill>
                <a:srgbClr val="F4A02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lnSpc>
                    <a:spcPct val="120000"/>
                  </a:lnSpc>
                </a:pPr>
                <a:endParaRPr lang="de-DE" sz="110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9" name="Rechteck 17">
                <a:extLst>
                  <a:ext uri="{FF2B5EF4-FFF2-40B4-BE49-F238E27FC236}">
                    <a16:creationId xmlns:a16="http://schemas.microsoft.com/office/drawing/2014/main" id="{BB55CE13-3E2B-4F26-A345-4B58781F6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46" y="1763189"/>
                <a:ext cx="2419088" cy="583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de-DE" altLang="de-DE" sz="1600" b="1" dirty="0">
                    <a:solidFill>
                      <a:srgbClr val="404040"/>
                    </a:solidFill>
                    <a:latin typeface="+mj-lt"/>
                  </a:rPr>
                  <a:t>Den gesamten Talente-Pool nutzen</a:t>
                </a:r>
                <a:endParaRPr lang="de-DE" altLang="de-DE" sz="1200" dirty="0">
                  <a:solidFill>
                    <a:srgbClr val="404040"/>
                  </a:solidFill>
                  <a:latin typeface="+mj-lt"/>
                </a:endParaRPr>
              </a:p>
            </p:txBody>
          </p:sp>
        </p:grpSp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3C78BB8C-3CD0-4F76-B69C-225B1EB1A465}"/>
                </a:ext>
              </a:extLst>
            </p:cNvPr>
            <p:cNvSpPr/>
            <p:nvPr/>
          </p:nvSpPr>
          <p:spPr bwMode="auto">
            <a:xfrm>
              <a:off x="3360081" y="3429000"/>
              <a:ext cx="2401663" cy="1260000"/>
            </a:xfrm>
            <a:prstGeom prst="ellipse">
              <a:avLst/>
            </a:prstGeom>
            <a:solidFill>
              <a:srgbClr val="5A5A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sz="1600" b="1" dirty="0"/>
                <a:t>Barrierefreies Online Recruiting</a:t>
              </a:r>
              <a:endParaRPr lang="de-DE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4977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26B89-344D-40D4-8FAC-F2F53703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Ängste und Vorurteile in Unternehmen: eine Frage der Perspektive. Wie aus vermeintlichen Schwächen wirtschaftliche Chancen entstehen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6988A4-B629-4900-8610-7A481D9E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2017. myAbility. Alle Rechte vorbehalten.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FD9C64-58DA-4A3E-9479-F82462AC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4927-1DD5-47E8-B77E-EE372ACDC335}" type="slidenum">
              <a:rPr lang="de-AT" smtClean="0"/>
              <a:pPr/>
              <a:t>6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107B04-4639-4DC3-9669-B84BF31A4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41" y="1505527"/>
            <a:ext cx="6362283" cy="48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8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Win-win-</a:t>
            </a:r>
            <a:r>
              <a:rPr lang="de-DE" dirty="0" err="1"/>
              <a:t>win</a:t>
            </a:r>
            <a:r>
              <a:rPr lang="de-DE" dirty="0"/>
              <a:t> Situation: Wie die Wirtschaft die Gesellschaft positiv verändern kann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2017. myAbility. Alle Rechte vorbehalten.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4927-1DD5-47E8-B77E-EE372ACDC335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7" name="Rectangle 6"/>
          <p:cNvSpPr/>
          <p:nvPr/>
        </p:nvSpPr>
        <p:spPr>
          <a:xfrm>
            <a:off x="250825" y="1506977"/>
            <a:ext cx="8642350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84"/>
              </a:spcBef>
              <a:buClr>
                <a:srgbClr val="000000"/>
              </a:buClr>
              <a:buSzPct val="100000"/>
            </a:pPr>
            <a:endParaRPr lang="de-DE" dirty="0">
              <a:solidFill>
                <a:schemeClr val="tx2"/>
              </a:solidFill>
              <a:sym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125" y="1639739"/>
            <a:ext cx="4140000" cy="936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902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36000" rIns="36000" bIns="36000"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Unternehmen erhalten zu </a:t>
            </a:r>
            <a:r>
              <a:rPr lang="de-DE" sz="1400" b="1" dirty="0">
                <a:solidFill>
                  <a:schemeClr val="tx1"/>
                </a:solidFill>
              </a:rPr>
              <a:t>wenige (geeignete) Bewerbungen </a:t>
            </a:r>
            <a:r>
              <a:rPr lang="de-DE" sz="1400" dirty="0">
                <a:solidFill>
                  <a:schemeClr val="tx1"/>
                </a:solidFill>
              </a:rPr>
              <a:t>von Menschen mit Behinderung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30734" y="1639739"/>
            <a:ext cx="4140000" cy="936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902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36000" rIns="36000" bIns="36000" rtlCol="0" anchor="ctr"/>
          <a:lstStyle/>
          <a:p>
            <a:r>
              <a:rPr lang="de-DE" sz="1400" dirty="0" err="1">
                <a:solidFill>
                  <a:schemeClr val="tx1"/>
                </a:solidFill>
              </a:rPr>
              <a:t>BewerberInnen</a:t>
            </a:r>
            <a:r>
              <a:rPr lang="de-DE" sz="1400" dirty="0">
                <a:solidFill>
                  <a:schemeClr val="tx1"/>
                </a:solidFill>
              </a:rPr>
              <a:t> finden kaum passende Angebote und </a:t>
            </a:r>
            <a:r>
              <a:rPr lang="de-DE" sz="1400" b="1" dirty="0">
                <a:solidFill>
                  <a:schemeClr val="tx1"/>
                </a:solidFill>
              </a:rPr>
              <a:t>trauen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sich Leistung nicht zu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1817539"/>
            <a:ext cx="576000" cy="57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5125" y="1330127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4">
                    <a:lumMod val="75000"/>
                  </a:schemeClr>
                </a:solidFill>
              </a:rPr>
              <a:t>Probleme</a:t>
            </a:r>
          </a:p>
        </p:txBody>
      </p:sp>
      <p:sp>
        <p:nvSpPr>
          <p:cNvPr id="15" name="FlowTriangle"/>
          <p:cNvSpPr>
            <a:spLocks noChangeArrowheads="1"/>
          </p:cNvSpPr>
          <p:nvPr/>
        </p:nvSpPr>
        <p:spPr bwMode="gray">
          <a:xfrm rot="10800000">
            <a:off x="1063625" y="2765454"/>
            <a:ext cx="2736000" cy="216000"/>
          </a:xfrm>
          <a:custGeom>
            <a:avLst/>
            <a:gdLst>
              <a:gd name="connsiteX0" fmla="*/ 0 w 3505200"/>
              <a:gd name="connsiteY0" fmla="*/ 266700 h 266700"/>
              <a:gd name="connsiteX1" fmla="*/ 1752600 w 3505200"/>
              <a:gd name="connsiteY1" fmla="*/ 0 h 266700"/>
              <a:gd name="connsiteX2" fmla="*/ 3505200 w 3505200"/>
              <a:gd name="connsiteY2" fmla="*/ 266700 h 266700"/>
              <a:gd name="connsiteX3" fmla="*/ 0 w 3505200"/>
              <a:gd name="connsiteY3" fmla="*/ 266700 h 266700"/>
              <a:gd name="connsiteX0" fmla="*/ 0 w 3505200"/>
              <a:gd name="connsiteY0" fmla="*/ 266700 h 358140"/>
              <a:gd name="connsiteX1" fmla="*/ 1752600 w 3505200"/>
              <a:gd name="connsiteY1" fmla="*/ 0 h 358140"/>
              <a:gd name="connsiteX2" fmla="*/ 3505200 w 3505200"/>
              <a:gd name="connsiteY2" fmla="*/ 266700 h 358140"/>
              <a:gd name="connsiteX3" fmla="*/ 91440 w 3505200"/>
              <a:gd name="connsiteY3" fmla="*/ 358140 h 358140"/>
              <a:gd name="connsiteX0" fmla="*/ 0 w 3505200"/>
              <a:gd name="connsiteY0" fmla="*/ 266700 h 266700"/>
              <a:gd name="connsiteX1" fmla="*/ 1752600 w 3505200"/>
              <a:gd name="connsiteY1" fmla="*/ 0 h 266700"/>
              <a:gd name="connsiteX2" fmla="*/ 3505200 w 350520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0" h="266700">
                <a:moveTo>
                  <a:pt x="0" y="266700"/>
                </a:moveTo>
                <a:lnTo>
                  <a:pt x="1752600" y="0"/>
                </a:lnTo>
                <a:lnTo>
                  <a:pt x="3505200" y="266700"/>
                </a:lnTo>
              </a:path>
            </a:pathLst>
          </a:custGeom>
          <a:noFill/>
          <a:ln w="44450" cap="rnd" algn="ctr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2E2E2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algn="ctr"/>
            <a:endParaRPr lang="de-DE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owTriangle"/>
          <p:cNvSpPr>
            <a:spLocks noChangeArrowheads="1"/>
          </p:cNvSpPr>
          <p:nvPr/>
        </p:nvSpPr>
        <p:spPr bwMode="gray">
          <a:xfrm rot="10800000">
            <a:off x="5329234" y="2765454"/>
            <a:ext cx="2736000" cy="216000"/>
          </a:xfrm>
          <a:custGeom>
            <a:avLst/>
            <a:gdLst>
              <a:gd name="connsiteX0" fmla="*/ 0 w 3505200"/>
              <a:gd name="connsiteY0" fmla="*/ 266700 h 266700"/>
              <a:gd name="connsiteX1" fmla="*/ 1752600 w 3505200"/>
              <a:gd name="connsiteY1" fmla="*/ 0 h 266700"/>
              <a:gd name="connsiteX2" fmla="*/ 3505200 w 3505200"/>
              <a:gd name="connsiteY2" fmla="*/ 266700 h 266700"/>
              <a:gd name="connsiteX3" fmla="*/ 0 w 3505200"/>
              <a:gd name="connsiteY3" fmla="*/ 266700 h 266700"/>
              <a:gd name="connsiteX0" fmla="*/ 0 w 3505200"/>
              <a:gd name="connsiteY0" fmla="*/ 266700 h 358140"/>
              <a:gd name="connsiteX1" fmla="*/ 1752600 w 3505200"/>
              <a:gd name="connsiteY1" fmla="*/ 0 h 358140"/>
              <a:gd name="connsiteX2" fmla="*/ 3505200 w 3505200"/>
              <a:gd name="connsiteY2" fmla="*/ 266700 h 358140"/>
              <a:gd name="connsiteX3" fmla="*/ 91440 w 3505200"/>
              <a:gd name="connsiteY3" fmla="*/ 358140 h 358140"/>
              <a:gd name="connsiteX0" fmla="*/ 0 w 3505200"/>
              <a:gd name="connsiteY0" fmla="*/ 266700 h 266700"/>
              <a:gd name="connsiteX1" fmla="*/ 1752600 w 3505200"/>
              <a:gd name="connsiteY1" fmla="*/ 0 h 266700"/>
              <a:gd name="connsiteX2" fmla="*/ 3505200 w 350520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0" h="266700">
                <a:moveTo>
                  <a:pt x="0" y="266700"/>
                </a:moveTo>
                <a:lnTo>
                  <a:pt x="1752600" y="0"/>
                </a:lnTo>
                <a:lnTo>
                  <a:pt x="3505200" y="266700"/>
                </a:lnTo>
              </a:path>
            </a:pathLst>
          </a:custGeom>
          <a:noFill/>
          <a:ln w="44450" cap="rnd" algn="ctr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2E2E2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algn="ctr"/>
            <a:endParaRPr lang="de-DE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49551" y="3251537"/>
            <a:ext cx="5674527" cy="57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84"/>
              </a:spcBef>
              <a:buClr>
                <a:srgbClr val="000000"/>
              </a:buClr>
              <a:buSzPct val="100000"/>
            </a:pPr>
            <a:endParaRPr lang="de-DE" dirty="0">
              <a:solidFill>
                <a:schemeClr val="tx2"/>
              </a:solidFill>
              <a:sym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8815" y="3384299"/>
            <a:ext cx="5325465" cy="137145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902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" bIns="72000" rtlCol="0" anchor="t" anchorCtr="0"/>
          <a:lstStyle/>
          <a:p>
            <a:pPr>
              <a:spcAft>
                <a:spcPts val="600"/>
              </a:spcAft>
            </a:pPr>
            <a:r>
              <a:rPr lang="de-DE" sz="1400" b="1" dirty="0">
                <a:solidFill>
                  <a:schemeClr val="tx1"/>
                </a:solidFill>
              </a:rPr>
              <a:t>Technologie</a:t>
            </a:r>
            <a:r>
              <a:rPr lang="de-DE" sz="1400" dirty="0">
                <a:solidFill>
                  <a:schemeClr val="tx1"/>
                </a:solidFill>
              </a:rPr>
              <a:t> führt zu besseren Job-Chancen</a:t>
            </a:r>
          </a:p>
          <a:p>
            <a:pPr marL="180975" indent="-180975">
              <a:spcAft>
                <a:spcPts val="600"/>
              </a:spcAft>
              <a:buClr>
                <a:srgbClr val="FF902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1"/>
                </a:solidFill>
              </a:rPr>
              <a:t>DisAbility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Matching</a:t>
            </a:r>
            <a:r>
              <a:rPr lang="de-DE" sz="1400" dirty="0">
                <a:solidFill>
                  <a:schemeClr val="tx1"/>
                </a:solidFill>
              </a:rPr>
              <a:t> Technologie</a:t>
            </a:r>
          </a:p>
          <a:p>
            <a:pPr marL="180975" indent="-180975">
              <a:spcAft>
                <a:spcPts val="600"/>
              </a:spcAft>
              <a:buClr>
                <a:srgbClr val="FF902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Aufbau eines Skill-building Tools</a:t>
            </a:r>
          </a:p>
          <a:p>
            <a:pPr marL="180975" indent="-180975">
              <a:spcAft>
                <a:spcPts val="600"/>
              </a:spcAft>
              <a:buClr>
                <a:srgbClr val="FF902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Kooperationen mit Universitäten in mehreren Ländern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8821" y="303774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4">
                    <a:lumMod val="75000"/>
                  </a:schemeClr>
                </a:solidFill>
              </a:rPr>
              <a:t>Lösung</a:t>
            </a:r>
          </a:p>
        </p:txBody>
      </p:sp>
      <p:sp>
        <p:nvSpPr>
          <p:cNvPr id="23" name="FlowTriangle"/>
          <p:cNvSpPr>
            <a:spLocks noChangeArrowheads="1"/>
          </p:cNvSpPr>
          <p:nvPr/>
        </p:nvSpPr>
        <p:spPr bwMode="gray">
          <a:xfrm rot="10800000">
            <a:off x="3209925" y="5016104"/>
            <a:ext cx="2736000" cy="216000"/>
          </a:xfrm>
          <a:custGeom>
            <a:avLst/>
            <a:gdLst>
              <a:gd name="connsiteX0" fmla="*/ 0 w 3505200"/>
              <a:gd name="connsiteY0" fmla="*/ 266700 h 266700"/>
              <a:gd name="connsiteX1" fmla="*/ 1752600 w 3505200"/>
              <a:gd name="connsiteY1" fmla="*/ 0 h 266700"/>
              <a:gd name="connsiteX2" fmla="*/ 3505200 w 3505200"/>
              <a:gd name="connsiteY2" fmla="*/ 266700 h 266700"/>
              <a:gd name="connsiteX3" fmla="*/ 0 w 3505200"/>
              <a:gd name="connsiteY3" fmla="*/ 266700 h 266700"/>
              <a:gd name="connsiteX0" fmla="*/ 0 w 3505200"/>
              <a:gd name="connsiteY0" fmla="*/ 266700 h 358140"/>
              <a:gd name="connsiteX1" fmla="*/ 1752600 w 3505200"/>
              <a:gd name="connsiteY1" fmla="*/ 0 h 358140"/>
              <a:gd name="connsiteX2" fmla="*/ 3505200 w 3505200"/>
              <a:gd name="connsiteY2" fmla="*/ 266700 h 358140"/>
              <a:gd name="connsiteX3" fmla="*/ 91440 w 3505200"/>
              <a:gd name="connsiteY3" fmla="*/ 358140 h 358140"/>
              <a:gd name="connsiteX0" fmla="*/ 0 w 3505200"/>
              <a:gd name="connsiteY0" fmla="*/ 266700 h 266700"/>
              <a:gd name="connsiteX1" fmla="*/ 1752600 w 3505200"/>
              <a:gd name="connsiteY1" fmla="*/ 0 h 266700"/>
              <a:gd name="connsiteX2" fmla="*/ 3505200 w 350520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0" h="266700">
                <a:moveTo>
                  <a:pt x="0" y="266700"/>
                </a:moveTo>
                <a:lnTo>
                  <a:pt x="1752600" y="0"/>
                </a:lnTo>
                <a:lnTo>
                  <a:pt x="3505200" y="266700"/>
                </a:lnTo>
              </a:path>
            </a:pathLst>
          </a:custGeom>
          <a:noFill/>
          <a:ln w="44450" cap="rnd" algn="ctr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2E2E2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algn="ctr"/>
            <a:endParaRPr lang="de-DE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0825" y="5382651"/>
            <a:ext cx="8642350" cy="57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84"/>
              </a:spcBef>
              <a:buClr>
                <a:srgbClr val="000000"/>
              </a:buClr>
              <a:buSzPct val="100000"/>
            </a:pPr>
            <a:endParaRPr lang="de-DE" dirty="0">
              <a:solidFill>
                <a:schemeClr val="accent4">
                  <a:lumMod val="75000"/>
                </a:schemeClr>
              </a:solidFill>
              <a:sym typeface="Verdan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5125" y="5515413"/>
            <a:ext cx="8405609" cy="792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902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36000" rIns="36000" bIns="36000" rtlCol="0" anchor="ctr"/>
          <a:lstStyle/>
          <a:p>
            <a:pPr marL="0" lvl="1"/>
            <a:r>
              <a:rPr lang="de-DE" sz="1400" b="1" dirty="0">
                <a:solidFill>
                  <a:schemeClr val="tx1"/>
                </a:solidFill>
              </a:rPr>
              <a:t>Millionen von Menschen mit Behinderung finden leichter passende Jobs </a:t>
            </a:r>
            <a:br>
              <a:rPr lang="de-DE" sz="1400" b="1" dirty="0">
                <a:solidFill>
                  <a:schemeClr val="tx1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und sind zufriedene und loyale Mitarbeiter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125" y="5205801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4">
                    <a:lumMod val="75000"/>
                  </a:schemeClr>
                </a:solidFill>
              </a:rPr>
              <a:t>Ziel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/>
          <a:stretch/>
        </p:blipFill>
        <p:spPr>
          <a:xfrm>
            <a:off x="457169" y="1804839"/>
            <a:ext cx="584766" cy="612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r="8058"/>
          <a:stretch/>
        </p:blipFill>
        <p:spPr>
          <a:xfrm flipH="1">
            <a:off x="457169" y="5604313"/>
            <a:ext cx="51159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6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2C949-6A60-49AB-B2D1-16F51B0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Das Leben wird sich komplett verändern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EF206CD-3250-40AD-BD28-4ED1704AB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41" y="1534767"/>
            <a:ext cx="3410085" cy="4572181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3D7B6-3880-4749-9C50-9537040F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2017. myAbility. Alle Rechte vorbehalten.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7B6E07-9D8E-4DBE-8496-DB067AFC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4927-1DD5-47E8-B77E-EE372ACDC335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739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00D32-AD32-4CF7-80D5-A240F68E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Das Leben wird sich komplett verändern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B8B23B-F412-441E-AD92-7440C62C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2017. myAbility. Alle Rechte vorbehalten.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78FA4B-9CB2-4C0D-8A0E-9643ACB8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4927-1DD5-47E8-B77E-EE372ACDC335}" type="slidenum">
              <a:rPr lang="de-AT" smtClean="0"/>
              <a:pPr/>
              <a:t>9</a:t>
            </a:fld>
            <a:endParaRPr lang="de-AT"/>
          </a:p>
        </p:txBody>
      </p:sp>
      <p:pic>
        <p:nvPicPr>
          <p:cNvPr id="8" name="IMG_0338 (003)">
            <a:hlinkClick r:id="" action="ppaction://media"/>
            <a:extLst>
              <a:ext uri="{FF2B5EF4-FFF2-40B4-BE49-F238E27FC236}">
                <a16:creationId xmlns:a16="http://schemas.microsoft.com/office/drawing/2014/main" id="{E08C5CEA-E488-48F4-8ACC-63A55437E36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0875" y="1428750"/>
            <a:ext cx="2762250" cy="4879975"/>
          </a:xfrm>
        </p:spPr>
      </p:pic>
    </p:spTree>
    <p:extLst>
      <p:ext uri="{BB962C8B-B14F-4D97-AF65-F5344CB8AC3E}">
        <p14:creationId xmlns:p14="http://schemas.microsoft.com/office/powerpoint/2010/main" val="209757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sAbility Performance">
  <a:themeElements>
    <a:clrScheme name="DisAbility Performance">
      <a:dk1>
        <a:srgbClr val="000000"/>
      </a:dk1>
      <a:lt1>
        <a:sysClr val="window" lastClr="FFFFFF"/>
      </a:lt1>
      <a:dk2>
        <a:srgbClr val="59BD7B"/>
      </a:dk2>
      <a:lt2>
        <a:srgbClr val="EEECE1"/>
      </a:lt2>
      <a:accent1>
        <a:srgbClr val="59BD7B"/>
      </a:accent1>
      <a:accent2>
        <a:srgbClr val="508EA3"/>
      </a:accent2>
      <a:accent3>
        <a:srgbClr val="C0504D"/>
      </a:accent3>
      <a:accent4>
        <a:srgbClr val="FFBD78"/>
      </a:accent4>
      <a:accent5>
        <a:srgbClr val="929292"/>
      </a:accent5>
      <a:accent6>
        <a:srgbClr val="FF8D78"/>
      </a:accent6>
      <a:hlink>
        <a:srgbClr val="262626"/>
      </a:hlink>
      <a:folHlink>
        <a:srgbClr val="5E1D6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358389-C542-486D-B636-735CCEE2BB71}" vid="{1158C2B6-104A-4428-90EA-ABAD96C92A8C}"/>
    </a:ext>
  </a:extLst>
</a:theme>
</file>

<file path=ppt/theme/theme2.xml><?xml version="1.0" encoding="utf-8"?>
<a:theme xmlns:a="http://schemas.openxmlformats.org/drawingml/2006/main" name="Larissa">
  <a:themeElements>
    <a:clrScheme name="DisAbility Performance">
      <a:dk1>
        <a:srgbClr val="262626"/>
      </a:dk1>
      <a:lt1>
        <a:sysClr val="window" lastClr="FFFFFF"/>
      </a:lt1>
      <a:dk2>
        <a:srgbClr val="59BD7B"/>
      </a:dk2>
      <a:lt2>
        <a:srgbClr val="EEECE1"/>
      </a:lt2>
      <a:accent1>
        <a:srgbClr val="59BD7B"/>
      </a:accent1>
      <a:accent2>
        <a:srgbClr val="508EA3"/>
      </a:accent2>
      <a:accent3>
        <a:srgbClr val="59BD7B"/>
      </a:accent3>
      <a:accent4>
        <a:srgbClr val="FFBD78"/>
      </a:accent4>
      <a:accent5>
        <a:srgbClr val="929292"/>
      </a:accent5>
      <a:accent6>
        <a:srgbClr val="FF8D78"/>
      </a:accent6>
      <a:hlink>
        <a:srgbClr val="262626"/>
      </a:hlink>
      <a:folHlink>
        <a:srgbClr val="5E1D6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724B37D9294944ABF14BB196921A71" ma:contentTypeVersion="4" ma:contentTypeDescription="Create a new document." ma:contentTypeScope="" ma:versionID="53c9ece5e2e0400bec5dd1d7977ce8a8">
  <xsd:schema xmlns:xsd="http://www.w3.org/2001/XMLSchema" xmlns:xs="http://www.w3.org/2001/XMLSchema" xmlns:p="http://schemas.microsoft.com/office/2006/metadata/properties" xmlns:ns2="f14bad06-7344-40fa-ae6d-ab95c7c26107" xmlns:ns3="18072bc4-4804-45a9-9295-f74d3fff15f0" targetNamespace="http://schemas.microsoft.com/office/2006/metadata/properties" ma:root="true" ma:fieldsID="c046cdaa38f5a406814f3895374e8de1" ns2:_="" ns3:_="">
    <xsd:import namespace="f14bad06-7344-40fa-ae6d-ab95c7c26107"/>
    <xsd:import namespace="18072bc4-4804-45a9-9295-f74d3fff15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bad06-7344-40fa-ae6d-ab95c7c2610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72bc4-4804-45a9-9295-f74d3fff15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14bad06-7344-40fa-ae6d-ab95c7c26107">4MFMER5SHTRZ-1335835055-169</_dlc_DocId>
    <_dlc_DocIdUrl xmlns="f14bad06-7344-40fa-ae6d-ab95c7c26107">
      <Url>https://disabilityperformance.sharepoint.com/sites/Repository/_layouts/15/DocIdRedir.aspx?ID=4MFMER5SHTRZ-1335835055-169</Url>
      <Description>4MFMER5SHTRZ-1335835055-169</Description>
    </_dlc_DocIdUrl>
    <SharedWithUsers xmlns="f14bad06-7344-40fa-ae6d-ab95c7c2610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F3FD594-E65C-4041-941B-F2BC0CDB09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A723B8-1E3A-417C-9067-88957B5FC8D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AD8426F-82EE-46CB-B9EB-AA3B75E1A9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bad06-7344-40fa-ae6d-ab95c7c26107"/>
    <ds:schemaRef ds:uri="18072bc4-4804-45a9-9295-f74d3fff15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25B4112-EA78-41CF-99A7-D03BEF643030}">
  <ds:schemaRefs>
    <ds:schemaRef ds:uri="f14bad06-7344-40fa-ae6d-ab95c7c26107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18072bc4-4804-45a9-9295-f74d3fff15f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Bildschirmpräsentation (4:3)</PresentationFormat>
  <Paragraphs>58</Paragraphs>
  <Slides>10</Slides>
  <Notes>4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Helvetica</vt:lpstr>
      <vt:lpstr>Verdana</vt:lpstr>
      <vt:lpstr>DisAbility Performance</vt:lpstr>
      <vt:lpstr>think-cell Slide</vt:lpstr>
      <vt:lpstr>DisAbility Recruiting und digitale Revolution</vt:lpstr>
      <vt:lpstr>Entstehung einer wirtschaftlichen Vision</vt:lpstr>
      <vt:lpstr>15% der Bevölkerung haben Behinderung: Problemlöser ist die Wirtschaft</vt:lpstr>
      <vt:lpstr>Career Moves: DisAbility Recruiting neu erfinden</vt:lpstr>
      <vt:lpstr>Barrierefreies Online Recruiting</vt:lpstr>
      <vt:lpstr>Ängste und Vorurteile in Unternehmen: eine Frage der Perspektive. Wie aus vermeintlichen Schwächen wirtschaftliche Chancen entstehen</vt:lpstr>
      <vt:lpstr>Eine Win-win-win Situation: Wie die Wirtschaft die Gesellschaft positiv verändern kann</vt:lpstr>
      <vt:lpstr>Das Leben wird sich komplett verändern</vt:lpstr>
      <vt:lpstr>Das Leben wird sich komplett verändern</vt:lpstr>
      <vt:lpstr>Unsere Vision: Gemeinsam mit der Wirtschaft schaffen wir eine chancengerechte und barrierefreie Gesellschaft</vt:lpstr>
    </vt:vector>
  </TitlesOfParts>
  <Company>myAbiltiy Social Enterprise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myAbiltiy Social Enterprise GmbH</dc:creator>
  <cp:lastModifiedBy>Rhea Göschl</cp:lastModifiedBy>
  <cp:revision>19</cp:revision>
  <dcterms:modified xsi:type="dcterms:W3CDTF">2017-10-04T13:41:52Z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0x010100F3724B37D9294944ABF14BB196921A71</vt:lpwstr>
  </property>
  <property fmtid="{D5CDD505-2E9C-101B-9397-08002B2CF9AE}" pid="3" name="TaxKeyword">
    <vt:lpwstr/>
  </property>
  <property fmtid="{D5CDD505-2E9C-101B-9397-08002B2CF9AE}" pid="4" name="_dlc_DocIdItemGuid">
    <vt:lpwstr>eafd948c-f07f-4393-9602-f780f4753d3f</vt:lpwstr>
  </property>
</Properties>
</file>